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2ae9d953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5ebaee27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42697307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18fef2a1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9eb34d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30da97a5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286a7487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5f19eab1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1e7f3b3e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330a7316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7309c387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6040f12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65085fcb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747969d3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4f12d762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5dfa8b7c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6bdbaa17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227c0353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7bbe4fd4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b6b26c4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27be13b7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300067c3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6a9c4bd3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8c93c3f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e63b364053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e65392509a.jpe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St. Louis Central Corridor West Building Permits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Report: November 2020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Permit 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$1,801,755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$15,000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$350 - $36,000,000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building permits in November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-52.27%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(44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$1,801,755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623.50%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($249,032)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390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(450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$443,685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94.42%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($228,211)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$167,233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$501,700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$99,472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$1,193,664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$6,023,583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$36,141,500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$89,266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$2,945,776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$612,695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$44,726,750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$724,318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$83,296,524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Cental 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$127,156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$69,900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$3,000 - $437,500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November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75.00%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$127,156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788.86%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($14,306)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3.77%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(53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$619,594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1159.90%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($49,178)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$9,000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$174,419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$872,095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1037650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$6,260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$391,513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$12,528,413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St. Louis Neighborhood Spatial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155933"/>
                <a:gridCol w="1005931"/>
                <a:gridCol w="1184649"/>
                <a:gridCol w="203089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EMERLAD CWE DE LLC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275 UNION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 4 CONDOMINIUMS - PARCEL 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$75,994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5635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WILLIAMS, CHRISTOPHER &amp; BROOKE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$69,900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DEL CLARA APARTMENTS,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5600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WATERMAN-KINGSBURY CONDOMINIUM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$273,701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5675-83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GALLANT, EUGENE G JR &amp; CHRISTINE 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SHAUGHNESSY, JAMES A &amp; KAREN L TRS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$437,500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5533 LINDELL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$38,475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$40,000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$800 - $72,000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November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14.29%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$38,475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148.42%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($15,488)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118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73.53%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(68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$570,810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2733.52%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($20,145)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$43,857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$307,000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$85,486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$683,890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$622,267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$3,733,601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$47,301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$2,317,747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985264"/>
                <a:gridCol w="1005931"/>
                <a:gridCol w="1184649"/>
                <a:gridCol w="2030898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OJEWOLA, OJETUNDE &amp; IBUKUNOLUWA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5726 KINGSBURY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DOLAN PL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6022-24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278 N SKINKER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LADEN, SHENITHA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5836 DEGIVERVILLE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GORMAN, MARK 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6124-26 WATERMAN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THE 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6001-05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353 DES PERES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THE WASHINGTON UNIVERSITY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6001 MCPHERSON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$59,158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$5,735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$400 - $221,450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building permits in November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120.00%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(5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$59,158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-49.73%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($117,671)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78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65.96%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(47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$313,571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162.28%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($119,558)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Summary: Average Building Permit Cost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$221,450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$221,450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$42,928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$429,285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843448"/>
                <a:gridCol w="602520"/>
                <a:gridCol w="959955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$29,366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$234,930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$521,018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$1,042,035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$48,398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$1,935,925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3264801"/>
                <a:gridCol w="1005931"/>
                <a:gridCol w="1184649"/>
                <a:gridCol w="1937787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MORSE, CHERYL &amp; HENRIETTA BARTLETT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5944 CATES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PACE DELMAR ASSOCIATES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$221,450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6217 DELMAR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NORMAN, RODNEY &amp; JUANITA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$145,000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5640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NORMAN, RODNEY &amp; JUANITA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5640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NORMAN, RODNEY V &amp; JUANITA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5642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WALKER, CHOONA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5966 ENRIGHT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SLAY, KELTON C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5905 JULIAN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RICHARDSON, BONITA 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5338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GILMOR, ARRICA T 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950-52 LAUREL 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HARDIN, JEFFREY &amp; TIFFANY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$21,350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5941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HARDIN, JEFFREY &amp; TIFFANY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5941 WEST CABANNE PL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$7,774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$7,774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$7,774 - $7,774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building permits in November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$7,774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$16,747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109.34%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($8,000)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688059"/>
                <a:gridCol w="602520"/>
                <a:gridCol w="688059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1479533"/>
                <a:gridCol w="951906"/>
                <a:gridCol w="1184649"/>
                <a:gridCol w="1309137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BUTLER, BREONA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5364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37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037650"/>
              </a:tblGrid>
              <a:tr h="286936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$4,644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$32,509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$1,801,755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$37,836,864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$127,156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$890,095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$19,375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$307,800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$7,774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$59,158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$650,735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4709160" y="1116874"/>
          <a:ext cx="3657600" cy="2743200"/>
        </p:xfrm>
        <a:graphic>
          <a:graphicData uri="http://schemas.openxmlformats.org/drawingml/2006/table">
            <a:tbl>
              <a:tblPr/>
              <a:tblGrid>
                <a:gridCol w="1650679"/>
                <a:gridCol w="959955"/>
                <a:gridCol w="602520"/>
                <a:gridCol w="1115344"/>
              </a:tblGrid>
              <a:tr h="286936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Neighborhood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Academy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$18,793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$620,169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Central 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$592,620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$130,969,050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DeBaliviere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$348,544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$12,547,593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Forest Park Southeast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$4,175,738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$309,004,619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Fountain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Lewis Place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$72,251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$794,760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Skinker DeBaliviere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$106,909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$6,735,238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Vandeventer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$45,597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$455,972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Visitation Park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$17,205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$103,229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West End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$64,258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$3,212,890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$4,644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$1,434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$300 - $15,000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building permits in November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133.33%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$4,644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-36.97%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($7,368)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39.39%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(33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$36,376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-30.38%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($52,247)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765753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$2,402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$20,167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$19,095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$534,669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06205"/>
                <a:gridCol w="1005931"/>
                <a:gridCol w="1184649"/>
                <a:gridCol w="2605046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THE SHERWIN-WILLIAMS CO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1415 N KINGSHIGHWAY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REED OWENS, LACONNIE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$1,434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5103 VERNON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MOORE, JOHNNIE E &amp; ARVIS 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1342 UNION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HORIZON NORTH HOUSING INC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$8,475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5046-48 PAGE BLVD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BURROUGHS, KRISTON &amp;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5182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 &amp; H REAL ESTATE VENTURES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5188 DR MARTIN LUTHER KING DR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KESMAA-SERUD, ANNSIL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5225 MAPLE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 Permit Cost Breakdown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November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($50,000)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-36.36%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$44,786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25.62%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($35,651)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November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-100.00%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($2,500)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total building permits in 2020</a:t>
            </a:r>
          </a:p>
          <a:p>
            <a:pPr lvl="1"/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66.67%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(9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$53,197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325.20%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($12,511)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$19,375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$11,000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$1,500 - $60,000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3831336" cy="34107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November 2020 Neighborhood Cost Breakdown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Mean: $0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Median: NA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Range: $0 - $0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building permits in November 2020</a:t>
            </a:r>
          </a:p>
          <a:p>
            <a:pPr lvl="1"/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(0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$0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0.00%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($0)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-48.39%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(31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$43,503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-62.21%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($115,115)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Additional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retreived from https://www.stlouis-mo.gov/data/</a:t>
            </a:r>
          </a:p>
          <a:p>
            <a:r>
              <a:rPr/>
              <a:t>Building permits with a cost of $0 were dropped</a:t>
            </a:r>
          </a:p>
          <a:p>
            <a:r>
              <a:rPr/>
              <a:t>Building permits that were cancelled were dropped</a:t>
            </a:r>
          </a:p>
          <a:p>
            <a:r>
              <a:rPr/>
              <a:t>Infinite change indicates 0 permits in the current or previous time period/comparison month so there was a overall increase or decrease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building permits in November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-42.86%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$19,375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Average building permit cost in November 2020</a:t>
            </a:r>
          </a:p>
          <a:p>
            <a:pPr lvl="2"/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-71.09%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($67,018)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115 total building permits in 2020</a:t>
            </a:r>
          </a:p>
          <a:p>
            <a:pPr lvl="1"/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-29.88%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YTD compared to this time in 2019 (164 total building permits)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$2,704,977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: YTD average building permit cost in 2020</a:t>
            </a:r>
          </a:p>
          <a:p>
            <a:pPr lvl="2"/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1308.58%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YTD compared to this time in 2019 ($192,035)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765753"/>
                <a:gridCol w="602520"/>
                <a:gridCol w="843448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November 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$18,857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$132,000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3"/>
          <p:cNvGraphicFramePr>
            <a:graphicFrameLocks noGrp="true"/>
          </p:cNvGraphicFramePr>
          <p:nvPr/>
        </p:nvGraphicFramePr>
        <p:xfrm rot="0">
          <a:off x="4648200" y="1600200"/>
          <a:ext cx="4038600" cy="4525963"/>
        </p:xfrm>
        <a:graphic>
          <a:graphicData uri="http://schemas.openxmlformats.org/drawingml/2006/table">
            <a:tbl>
              <a:tblPr/>
              <a:tblGrid>
                <a:gridCol w="1005931"/>
                <a:gridCol w="959955"/>
                <a:gridCol w="602520"/>
                <a:gridCol w="1115344"/>
              </a:tblGrid>
              <a:tr h="261015">
                <a:tc gridSpan="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Last 6 Months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01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Permit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Average 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#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 Value of Permits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Commercial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$60,464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$665,100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Industrial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$267,033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$801,100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$420,817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$4,628,989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$6,181,825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$302,909,430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 xmlns:a="http://schemas.openxmlformats.org/drawingml/2006/main" xmlns:r="http://schemas.openxmlformats.org/officeDocument/2006/relationships" xmlns:p="http://schemas.openxmlformats.org/presentationml/2006/main"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Neighborhood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Individual Permit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Content Placeholder 2"/>
          <p:cNvGraphicFramePr>
            <a:graphicFrameLocks noGrp="true"/>
          </p:cNvGraphicFramePr>
          <p:nvPr/>
        </p:nvGraphicFramePr>
        <p:xfrm rot="0"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767802"/>
                <a:gridCol w="967459"/>
                <a:gridCol w="1184649"/>
                <a:gridCol w="1813503"/>
              </a:tblGrid>
              <a:tr h="29034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Owner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New Use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Cost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address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CODY, OLIVER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4450 GIBSON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UNIFY DEVELOPMENT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4364 HUNT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JCAT HOLDINGS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Institutional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$23,000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4501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JVG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$2,500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4309 NORFOLK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COFFIN, SARAH &amp; MARK F. BARNETT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$38,000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4308 CHOUTEAU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SCHRAM, LEE &amp; STEWART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$8,000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1317 S BOYLE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JVG PROPERTIES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$60,000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4309 NORFOLK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GROVE LOFTS STL LLC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Residential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$12,000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4440 MANCHESTER AV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2020-12-16T14:13:47Z</dcterms:modified>
  <cp:category/>
</cp:coreProperties>
</file>